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7.tif" ContentType="image/tiff"/>
  <Override PartName="/ppt/media/image34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31.tif" ContentType="image/tiff"/>
  <Override PartName="/ppt/media/image10.png" ContentType="image/png"/>
  <Override PartName="/ppt/media/image23.png" ContentType="image/png"/>
  <Override PartName="/ppt/media/image8.png" ContentType="image/png"/>
  <Override PartName="/ppt/media/image16.jpeg" ContentType="image/jpe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35.tif" ContentType="image/tiff"/>
  <Override PartName="/ppt/media/image14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tif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tif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tif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311760" y="744480"/>
            <a:ext cx="8518320" cy="20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Don’t Kill Your Golden Goose?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311760" y="2834280"/>
            <a:ext cx="8518320" cy="13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Richard Esplin, Alfresco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12120" y="148680"/>
            <a:ext cx="8518320" cy="48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AWS Might Be The Most Widely Adopted Computing Platform in History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AWS innovations we want in Alfresco: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Encryption and key management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Lambdas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Step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Analytics and search (Athena and RedShift)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Elasticity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Drivers of an open core business: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Adoption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4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Upsell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Customers choose open source for (in order):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Choice and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Development transparency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Vendor independence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Speed of procurement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Culture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Social responsibility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calculus of open core strategy changes in the cloud: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There are disruptive advantages to the cloud.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There are other ways to achieve most of the benefits of open source.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Customer priorities are changing.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Adapt or die.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12120" y="148680"/>
            <a:ext cx="8518320" cy="48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Are we building a niche business?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12120" y="148680"/>
            <a:ext cx="8518320" cy="48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big of a differentiator is open source today?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12120" y="148680"/>
            <a:ext cx="8518320" cy="48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Will focusing on open source slow down our cloud innovation?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12120" y="148680"/>
            <a:ext cx="8518320" cy="48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far can a shim get us?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12120" y="148680"/>
            <a:ext cx="8518320" cy="48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 open source thrive when one vendor dominates the ecosystem?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0" y="0"/>
            <a:ext cx="9142200" cy="51418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274320" y="6120"/>
            <a:ext cx="8593560" cy="513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Our Choices Are Not Immediately Permanent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Imagen 1" descr=""/>
          <p:cNvPicPr/>
          <p:nvPr/>
        </p:nvPicPr>
        <p:blipFill>
          <a:blip r:embed="rId2"/>
          <a:stretch/>
        </p:blipFill>
        <p:spPr>
          <a:xfrm>
            <a:off x="13320" y="4686840"/>
            <a:ext cx="435600" cy="4356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1420560" y="1161000"/>
            <a:ext cx="5357160" cy="357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Time Will Tell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3474000" y="91440"/>
            <a:ext cx="4959720" cy="4959720"/>
          </a:xfrm>
          <a:prstGeom prst="rect">
            <a:avLst/>
          </a:prstGeom>
          <a:ln>
            <a:noFill/>
          </a:ln>
        </p:spPr>
      </p:pic>
      <p:pic>
        <p:nvPicPr>
          <p:cNvPr id="105" name="Imagen 1" descr=""/>
          <p:cNvPicPr/>
          <p:nvPr/>
        </p:nvPicPr>
        <p:blipFill>
          <a:blip r:embed="rId3"/>
          <a:stretch/>
        </p:blipFill>
        <p:spPr>
          <a:xfrm>
            <a:off x="13320" y="4686840"/>
            <a:ext cx="435600" cy="43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11760" y="744480"/>
            <a:ext cx="8518320" cy="20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Continue the conversation: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311760" y="2834280"/>
            <a:ext cx="8518320" cy="13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http://community.alfresco.com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Imagen 1" descr=""/>
          <p:cNvPicPr/>
          <p:nvPr/>
        </p:nvPicPr>
        <p:blipFill>
          <a:blip r:embed="rId2"/>
          <a:stretch/>
        </p:blipFill>
        <p:spPr>
          <a:xfrm>
            <a:off x="0" y="4402800"/>
            <a:ext cx="738720" cy="73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9142200" cy="51418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830320" y="-2520"/>
            <a:ext cx="3527640" cy="514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0"/>
            <a:ext cx="9142200" cy="51418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830320" y="-2520"/>
            <a:ext cx="3527640" cy="514224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720" y="4986000"/>
            <a:ext cx="183600" cy="15588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312120" y="148680"/>
            <a:ext cx="8518320" cy="48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Two Possible Endings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Traditional: Poverty and Sorrow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6188760" y="130320"/>
            <a:ext cx="2455920" cy="491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Market Pivot: Prosperity and Happiness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828800" y="4873680"/>
            <a:ext cx="5576760" cy="15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Credit: https://www.flickr.com/photos/geographyalltheway_photos/13090587564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1617840" y="1004040"/>
            <a:ext cx="5771160" cy="384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Important warnings: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There is more than one tale about a “Golden Goose”. This my version.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My application of this tale demonstrates my opinion only, and does not reflect an official position of Alfresco.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5760" indent="-364680">
              <a:lnSpc>
                <a:spcPct val="100000"/>
              </a:lnSpc>
              <a:buClr>
                <a:srgbClr val="303030"/>
              </a:buClr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discussion that follows surfaces more questions than answers.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Alfresco’s challenge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rcRect l="0" t="0" r="0" b="27472"/>
          <a:stretch/>
        </p:blipFill>
        <p:spPr>
          <a:xfrm>
            <a:off x="873360" y="1098720"/>
            <a:ext cx="7449840" cy="372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Application>LibreOffice/5.1.6.2.0$Linux_X86_64 LibreOffice_project/10$Build-2</Application>
  <Words>502</Words>
  <Paragraphs>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2017-04-27T17:34:27Z</dcterms:modified>
  <cp:revision>13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Presentación en pantalla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